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0" r:id="rId3"/>
    <p:sldId id="257" r:id="rId4"/>
    <p:sldId id="282" r:id="rId5"/>
    <p:sldId id="261" r:id="rId6"/>
    <p:sldId id="258" r:id="rId7"/>
    <p:sldId id="272" r:id="rId8"/>
    <p:sldId id="279" r:id="rId9"/>
    <p:sldId id="274" r:id="rId10"/>
    <p:sldId id="275" r:id="rId11"/>
    <p:sldId id="276" r:id="rId12"/>
    <p:sldId id="283" r:id="rId13"/>
    <p:sldId id="284" r:id="rId14"/>
    <p:sldId id="285" r:id="rId15"/>
    <p:sldId id="262" r:id="rId16"/>
    <p:sldId id="263" r:id="rId17"/>
    <p:sldId id="264" r:id="rId18"/>
    <p:sldId id="270" r:id="rId19"/>
    <p:sldId id="271" r:id="rId2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56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ocuments%20and%20Settings\Admin\&#1056;&#1072;&#1073;&#1086;&#1095;&#1080;&#1081;%20&#1089;&#1090;&#1086;&#1083;\&#1050;&#1085;&#1080;&#1075;&#1072;1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ocuments%20and%20Settings\Admin\&#1056;&#1072;&#1073;&#1086;&#1095;&#1080;&#1081;%20&#1089;&#1090;&#1086;&#1083;\&#1050;&#1085;&#1080;&#1075;&#1072;1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ocuments%20and%20Settings\Admin\&#1056;&#1072;&#1073;&#1086;&#1095;&#1080;&#1081;%20&#1089;&#1090;&#1086;&#1083;\&#1050;&#1085;&#1080;&#1075;&#1072;1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ocuments%20and%20Settings\Admin\&#1056;&#1072;&#1073;&#1086;&#1095;&#1080;&#1081;%20&#1089;&#1090;&#1086;&#1083;\&#1050;&#1085;&#1080;&#1075;&#1072;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ru-RU"/>
  <c:chart>
    <c:title>
      <c:tx>
        <c:rich>
          <a:bodyPr/>
          <a:lstStyle/>
          <a:p>
            <a:pPr>
              <a:defRPr sz="1600"/>
            </a:pPr>
            <a:r>
              <a:rPr lang="ru-RU" sz="1600"/>
              <a:t>Известно ли вам, что такое электронная валюта?</a:t>
            </a:r>
          </a:p>
        </c:rich>
      </c:tx>
      <c:layout/>
    </c:title>
    <c:plotArea>
      <c:layout>
        <c:manualLayout>
          <c:layoutTarget val="inner"/>
          <c:xMode val="edge"/>
          <c:yMode val="edge"/>
          <c:x val="7.5525030532870838E-2"/>
          <c:y val="0.22016768737241199"/>
          <c:w val="0.61548424298386095"/>
          <c:h val="0.6988312919218439"/>
        </c:manualLayout>
      </c:layout>
      <c:pieChart>
        <c:varyColors val="1"/>
        <c:ser>
          <c:idx val="0"/>
          <c:order val="0"/>
          <c:explosion val="25"/>
          <c:dLbls>
            <c:txPr>
              <a:bodyPr/>
              <a:lstStyle/>
              <a:p>
                <a:pPr>
                  <a:defRPr sz="1800" b="1">
                    <a:solidFill>
                      <a:schemeClr val="bg1"/>
                    </a:solidFill>
                  </a:defRPr>
                </a:pPr>
                <a:endParaRPr lang="ru-RU"/>
              </a:p>
            </c:txPr>
            <c:showPercent val="1"/>
            <c:showLeaderLines val="1"/>
          </c:dLbls>
          <c:cat>
            <c:strRef>
              <c:f>Лист1!$A$1:$A$2</c:f>
              <c:strCache>
                <c:ptCount val="2"/>
                <c:pt idx="0">
                  <c:v>да</c:v>
                </c:pt>
                <c:pt idx="1">
                  <c:v>нет</c:v>
                </c:pt>
              </c:strCache>
            </c:strRef>
          </c:cat>
          <c:val>
            <c:numRef>
              <c:f>Лист1!$B$1:$B$2</c:f>
              <c:numCache>
                <c:formatCode>General</c:formatCode>
                <c:ptCount val="2"/>
                <c:pt idx="0">
                  <c:v>87</c:v>
                </c:pt>
                <c:pt idx="1">
                  <c:v>31</c:v>
                </c:pt>
              </c:numCache>
            </c:numRef>
          </c:val>
        </c:ser>
        <c:dLbls>
          <c:showPercent val="1"/>
        </c:dLbls>
        <c:firstSliceAng val="0"/>
      </c:pieChart>
    </c:plotArea>
    <c:legend>
      <c:legendPos val="r"/>
      <c:layout>
        <c:manualLayout>
          <c:xMode val="edge"/>
          <c:yMode val="edge"/>
          <c:x val="0.71972429877136501"/>
          <c:y val="0.4463174394867308"/>
          <c:w val="0.19676846002601908"/>
          <c:h val="0.23847404491105278"/>
        </c:manualLayout>
      </c:layout>
      <c:txPr>
        <a:bodyPr/>
        <a:lstStyle/>
        <a:p>
          <a:pPr>
            <a:defRPr sz="1800"/>
          </a:pPr>
          <a:endParaRPr lang="ru-RU"/>
        </a:p>
      </c:txPr>
    </c:legend>
    <c:plotVisOnly val="1"/>
  </c:chart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ru-RU"/>
  <c:chart>
    <c:title>
      <c:tx>
        <c:rich>
          <a:bodyPr/>
          <a:lstStyle/>
          <a:p>
            <a:pPr>
              <a:defRPr/>
            </a:pPr>
            <a:r>
              <a:rPr lang="ru-RU"/>
              <a:t>Какие</a:t>
            </a:r>
            <a:r>
              <a:rPr lang="ru-RU" baseline="0"/>
              <a:t> типы криптовалют вам известны?</a:t>
            </a:r>
            <a:endParaRPr lang="ru-RU"/>
          </a:p>
        </c:rich>
      </c:tx>
      <c:layout/>
    </c:title>
    <c:plotArea>
      <c:layout>
        <c:manualLayout>
          <c:layoutTarget val="inner"/>
          <c:xMode val="edge"/>
          <c:yMode val="edge"/>
          <c:x val="9.4739022487054222E-2"/>
          <c:y val="0.28305810731991915"/>
          <c:w val="0.48168972121728104"/>
          <c:h val="0.61883748906386704"/>
        </c:manualLayout>
      </c:layout>
      <c:pieChart>
        <c:varyColors val="1"/>
        <c:ser>
          <c:idx val="0"/>
          <c:order val="0"/>
          <c:dLbls>
            <c:dLbl>
              <c:idx val="1"/>
              <c:layout>
                <c:manualLayout>
                  <c:x val="9.8416258778463661E-2"/>
                  <c:y val="-6.4694152814231673E-2"/>
                </c:manualLayout>
              </c:layout>
              <c:showPercent val="1"/>
            </c:dLbl>
            <c:dLbl>
              <c:idx val="2"/>
              <c:layout>
                <c:manualLayout>
                  <c:x val="7.7866212669362292E-2"/>
                  <c:y val="-2.5372193059200951E-2"/>
                </c:manualLayout>
              </c:layout>
              <c:showPercent val="1"/>
            </c:dLbl>
            <c:txPr>
              <a:bodyPr/>
              <a:lstStyle/>
              <a:p>
                <a:pPr>
                  <a:defRPr sz="1200" b="1">
                    <a:solidFill>
                      <a:schemeClr val="bg1"/>
                    </a:solidFill>
                  </a:defRPr>
                </a:pPr>
                <a:endParaRPr lang="ru-RU"/>
              </a:p>
            </c:txPr>
            <c:showPercent val="1"/>
            <c:showLeaderLines val="1"/>
          </c:dLbls>
          <c:cat>
            <c:strRef>
              <c:f>Лист1!$A$19:$A$23</c:f>
              <c:strCache>
                <c:ptCount val="5"/>
                <c:pt idx="0">
                  <c:v>BITCOIN</c:v>
                </c:pt>
                <c:pt idx="1">
                  <c:v>LITECOIN</c:v>
                </c:pt>
                <c:pt idx="2">
                  <c:v>DOGECOIN</c:v>
                </c:pt>
                <c:pt idx="3">
                  <c:v>BLACKCOIN</c:v>
                </c:pt>
                <c:pt idx="4">
                  <c:v>ни одна</c:v>
                </c:pt>
              </c:strCache>
            </c:strRef>
          </c:cat>
          <c:val>
            <c:numRef>
              <c:f>Лист1!$B$19:$B$23</c:f>
              <c:numCache>
                <c:formatCode>General</c:formatCode>
                <c:ptCount val="5"/>
                <c:pt idx="0">
                  <c:v>81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27</c:v>
                </c:pt>
              </c:numCache>
            </c:numRef>
          </c:val>
        </c:ser>
        <c:dLbls>
          <c:showPercent val="1"/>
        </c:dLbls>
        <c:firstSliceAng val="0"/>
      </c:pieChart>
    </c:plotArea>
    <c:legend>
      <c:legendPos val="r"/>
      <c:layout>
        <c:manualLayout>
          <c:xMode val="edge"/>
          <c:yMode val="edge"/>
          <c:x val="0.61041404199475058"/>
          <c:y val="0.31106517935258166"/>
          <c:w val="0.34812317862117875"/>
          <c:h val="0.53053186060075819"/>
        </c:manualLayout>
      </c:layout>
      <c:txPr>
        <a:bodyPr/>
        <a:lstStyle/>
        <a:p>
          <a:pPr>
            <a:defRPr sz="1400"/>
          </a:pPr>
          <a:endParaRPr lang="ru-RU"/>
        </a:p>
      </c:txPr>
    </c:legend>
    <c:plotVisOnly val="1"/>
  </c:chart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ru-RU"/>
  <c:chart>
    <c:title>
      <c:tx>
        <c:rich>
          <a:bodyPr/>
          <a:lstStyle/>
          <a:p>
            <a:pPr>
              <a:defRPr/>
            </a:pPr>
            <a:r>
              <a:rPr lang="ru-RU"/>
              <a:t>Хотели</a:t>
            </a:r>
            <a:r>
              <a:rPr lang="ru-RU" baseline="0"/>
              <a:t> бы вы, чтобы в вашей стране широко использовали </a:t>
            </a:r>
            <a:r>
              <a:rPr lang="en-US" baseline="0"/>
              <a:t>BITCOIN?</a:t>
            </a:r>
            <a:endParaRPr lang="ru-RU"/>
          </a:p>
        </c:rich>
      </c:tx>
      <c:layout/>
    </c:title>
    <c:plotArea>
      <c:layout>
        <c:manualLayout>
          <c:layoutTarget val="inner"/>
          <c:xMode val="edge"/>
          <c:yMode val="edge"/>
          <c:x val="0.12462502050060967"/>
          <c:y val="0.35294638170228793"/>
          <c:w val="0.5541549730400307"/>
          <c:h val="0.56048833895762906"/>
        </c:manualLayout>
      </c:layout>
      <c:pieChart>
        <c:varyColors val="1"/>
        <c:ser>
          <c:idx val="0"/>
          <c:order val="0"/>
          <c:dLbls>
            <c:txPr>
              <a:bodyPr/>
              <a:lstStyle/>
              <a:p>
                <a:pPr>
                  <a:defRPr sz="2000" b="1">
                    <a:solidFill>
                      <a:schemeClr val="bg1"/>
                    </a:solidFill>
                  </a:defRPr>
                </a:pPr>
                <a:endParaRPr lang="ru-RU"/>
              </a:p>
            </c:txPr>
            <c:showPercent val="1"/>
            <c:showLeaderLines val="1"/>
          </c:dLbls>
          <c:cat>
            <c:strRef>
              <c:f>Лист1!$A$35:$A$36</c:f>
              <c:strCache>
                <c:ptCount val="2"/>
                <c:pt idx="0">
                  <c:v>да</c:v>
                </c:pt>
                <c:pt idx="1">
                  <c:v>нет</c:v>
                </c:pt>
              </c:strCache>
            </c:strRef>
          </c:cat>
          <c:val>
            <c:numRef>
              <c:f>Лист1!$B$35:$B$36</c:f>
              <c:numCache>
                <c:formatCode>General</c:formatCode>
                <c:ptCount val="2"/>
                <c:pt idx="0">
                  <c:v>62</c:v>
                </c:pt>
                <c:pt idx="1">
                  <c:v>53</c:v>
                </c:pt>
              </c:numCache>
            </c:numRef>
          </c:val>
        </c:ser>
        <c:dLbls>
          <c:showPercent val="1"/>
        </c:dLbls>
        <c:firstSliceAng val="0"/>
      </c:pieChart>
    </c:plotArea>
    <c:legend>
      <c:legendPos val="r"/>
      <c:layout>
        <c:manualLayout>
          <c:xMode val="edge"/>
          <c:yMode val="edge"/>
          <c:x val="0.73346983600402382"/>
          <c:y val="0.45874975628046494"/>
          <c:w val="0.15516373647590037"/>
          <c:h val="0.17462077240344934"/>
        </c:manualLayout>
      </c:layout>
      <c:txPr>
        <a:bodyPr/>
        <a:lstStyle/>
        <a:p>
          <a:pPr>
            <a:defRPr sz="1400"/>
          </a:pPr>
          <a:endParaRPr lang="ru-RU"/>
        </a:p>
      </c:txPr>
    </c:legend>
    <c:plotVisOnly val="1"/>
  </c:chart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ru-RU"/>
  <c:chart>
    <c:title>
      <c:tx>
        <c:rich>
          <a:bodyPr/>
          <a:lstStyle/>
          <a:p>
            <a:pPr>
              <a:defRPr/>
            </a:pPr>
            <a:r>
              <a:rPr lang="ru-RU"/>
              <a:t>Есть</a:t>
            </a:r>
            <a:r>
              <a:rPr lang="ru-RU" baseline="0"/>
              <a:t> ли будущее у </a:t>
            </a:r>
            <a:r>
              <a:rPr lang="en-US" baseline="0"/>
              <a:t>BITCOIN</a:t>
            </a:r>
            <a:r>
              <a:rPr lang="ru-RU" baseline="0"/>
              <a:t>?</a:t>
            </a:r>
            <a:endParaRPr lang="ru-RU"/>
          </a:p>
        </c:rich>
      </c:tx>
      <c:layout/>
    </c:title>
    <c:plotArea>
      <c:layout>
        <c:manualLayout>
          <c:layoutTarget val="inner"/>
          <c:xMode val="edge"/>
          <c:yMode val="edge"/>
          <c:x val="9.769506084466742E-2"/>
          <c:y val="0.30157662583843753"/>
          <c:w val="0.56133721921123458"/>
          <c:h val="0.60031897054534855"/>
        </c:manualLayout>
      </c:layout>
      <c:pieChart>
        <c:varyColors val="1"/>
        <c:ser>
          <c:idx val="0"/>
          <c:order val="0"/>
          <c:dLbls>
            <c:txPr>
              <a:bodyPr/>
              <a:lstStyle/>
              <a:p>
                <a:pPr>
                  <a:defRPr sz="1800" b="1">
                    <a:solidFill>
                      <a:schemeClr val="bg1"/>
                    </a:solidFill>
                  </a:defRPr>
                </a:pPr>
                <a:endParaRPr lang="ru-RU"/>
              </a:p>
            </c:txPr>
            <c:showPercent val="1"/>
            <c:showLeaderLines val="1"/>
          </c:dLbls>
          <c:cat>
            <c:strRef>
              <c:f>Лист1!$A$54:$A$55</c:f>
              <c:strCache>
                <c:ptCount val="2"/>
                <c:pt idx="0">
                  <c:v>да</c:v>
                </c:pt>
                <c:pt idx="1">
                  <c:v>нет</c:v>
                </c:pt>
              </c:strCache>
            </c:strRef>
          </c:cat>
          <c:val>
            <c:numRef>
              <c:f>Лист1!$B$54:$B$55</c:f>
              <c:numCache>
                <c:formatCode>General</c:formatCode>
                <c:ptCount val="2"/>
                <c:pt idx="0">
                  <c:v>64</c:v>
                </c:pt>
                <c:pt idx="1">
                  <c:v>50</c:v>
                </c:pt>
              </c:numCache>
            </c:numRef>
          </c:val>
        </c:ser>
        <c:dLbls>
          <c:showPercent val="1"/>
        </c:dLbls>
        <c:firstSliceAng val="0"/>
      </c:pieChart>
    </c:plotArea>
    <c:legend>
      <c:legendPos val="r"/>
      <c:layout>
        <c:manualLayout>
          <c:xMode val="edge"/>
          <c:yMode val="edge"/>
          <c:x val="0.71341650475508656"/>
          <c:y val="0.42392825896762976"/>
          <c:w val="0.17833759416436606"/>
          <c:h val="0.21221274424030354"/>
        </c:manualLayout>
      </c:layout>
      <c:txPr>
        <a:bodyPr/>
        <a:lstStyle/>
        <a:p>
          <a:pPr>
            <a:defRPr sz="1400"/>
          </a:pPr>
          <a:endParaRPr lang="ru-RU"/>
        </a:p>
      </c:txPr>
    </c:legend>
    <c:plotVisOnly val="1"/>
  </c:chart>
  <c:externalData r:id="rId1"/>
</c:chartSpace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2" name="Подзаголовок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20" name="Нижний колонтитул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Прямоугольник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9" name="Блок-схема: процесс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Блок-схема: процесс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ирог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Кольцо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Текст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24" name="Дата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BFF6C79B-C204-4934-8DFC-90BE2781440E}" type="datetimeFigureOut">
              <a:rPr lang="ru-RU" smtClean="0"/>
              <a:pPr/>
              <a:t>16.04.2015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ru-RU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A2CAB057-BCC5-4DB2-B733-4F855BABE659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5" name="Прямоугольник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/>
  </p:transition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 smtClean="0"/>
              <a:t>Исследовалельская</a:t>
            </a:r>
            <a:r>
              <a:rPr lang="ru-RU" dirty="0" smtClean="0"/>
              <a:t> работа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71600" y="2132856"/>
            <a:ext cx="8028384" cy="864096"/>
          </a:xfrm>
        </p:spPr>
        <p:txBody>
          <a:bodyPr>
            <a:noAutofit/>
          </a:bodyPr>
          <a:lstStyle/>
          <a:p>
            <a:r>
              <a:rPr lang="ru-RU" sz="4800" b="1" dirty="0" err="1" smtClean="0">
                <a:solidFill>
                  <a:srgbClr val="C00000"/>
                </a:solidFill>
                <a:latin typeface="Monotype Corsiva" pitchFamily="66" charset="0"/>
              </a:rPr>
              <a:t>Криптовалюта</a:t>
            </a:r>
            <a:r>
              <a:rPr lang="ru-RU" sz="4800" b="1" dirty="0" smtClean="0">
                <a:solidFill>
                  <a:srgbClr val="C00000"/>
                </a:solidFill>
                <a:latin typeface="Monotype Corsiva" pitchFamily="66" charset="0"/>
              </a:rPr>
              <a:t> – деньги будущего</a:t>
            </a:r>
            <a:endParaRPr lang="ru-RU" sz="4800" b="1" dirty="0">
              <a:solidFill>
                <a:srgbClr val="C00000"/>
              </a:solidFill>
              <a:latin typeface="Monotype Corsiva" pitchFamily="66" charset="0"/>
            </a:endParaRPr>
          </a:p>
        </p:txBody>
      </p:sp>
      <p:pic>
        <p:nvPicPr>
          <p:cNvPr id="4" name="Рисунок 3" descr="F:\биткоин\bitcoin1.jpg"/>
          <p:cNvPicPr/>
          <p:nvPr/>
        </p:nvPicPr>
        <p:blipFill>
          <a:blip r:embed="rId2" cstate="print"/>
          <a:srcRect t="16727"/>
          <a:stretch>
            <a:fillRect/>
          </a:stretch>
        </p:blipFill>
        <p:spPr bwMode="auto">
          <a:xfrm>
            <a:off x="1043608" y="4221088"/>
            <a:ext cx="8100392" cy="26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37" name="Rectangle 1"/>
          <p:cNvSpPr>
            <a:spLocks noChangeArrowheads="1"/>
          </p:cNvSpPr>
          <p:nvPr/>
        </p:nvSpPr>
        <p:spPr bwMode="auto">
          <a:xfrm>
            <a:off x="5292080" y="3068960"/>
            <a:ext cx="3419872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itchFamily="34" charset="0"/>
                <a:ea typeface="Calibri" pitchFamily="34" charset="0"/>
                <a:cs typeface="Times New Roman" pitchFamily="18" charset="0"/>
              </a:rPr>
              <a:t>Автор:</a:t>
            </a: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latin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1" i="1" u="none" strike="noStrike" cap="none" normalizeH="0" baseline="0" dirty="0" err="1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itchFamily="34" charset="0"/>
                <a:ea typeface="Calibri" pitchFamily="34" charset="0"/>
                <a:cs typeface="Times New Roman" pitchFamily="18" charset="0"/>
              </a:rPr>
              <a:t>Формузал</a:t>
            </a:r>
            <a:r>
              <a:rPr kumimoji="0" lang="ru-RU" b="1" i="1" u="none" strike="noStrike" cap="none" normalizeH="0" baseline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itchFamily="34" charset="0"/>
                <a:ea typeface="Calibri" pitchFamily="34" charset="0"/>
                <a:cs typeface="Times New Roman" pitchFamily="18" charset="0"/>
              </a:rPr>
              <a:t> Владислав</a:t>
            </a: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latin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itchFamily="34" charset="0"/>
                <a:ea typeface="Calibri" pitchFamily="34" charset="0"/>
                <a:cs typeface="Times New Roman" pitchFamily="18" charset="0"/>
              </a:rPr>
              <a:t>ученик 9-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itchFamily="34" charset="0"/>
                <a:ea typeface="Calibri" pitchFamily="34" charset="0"/>
                <a:cs typeface="Times New Roman" pitchFamily="18" charset="0"/>
              </a:rPr>
              <a:t>B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itchFamily="34" charset="0"/>
                <a:ea typeface="Calibri" pitchFamily="34" charset="0"/>
                <a:cs typeface="Times New Roman" pitchFamily="18" charset="0"/>
              </a:rPr>
              <a:t> класса</a:t>
            </a: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latin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2000" b="1" i="0" u="none" strike="noStrike" cap="none" normalizeH="0" baseline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itchFamily="34" charset="0"/>
                <a:ea typeface="Calibri" pitchFamily="34" charset="0"/>
                <a:cs typeface="Times New Roman" pitchFamily="18" charset="0"/>
              </a:rPr>
              <a:t>Руководитель:</a:t>
            </a: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latin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1" i="1" u="none" strike="noStrike" cap="none" normalizeH="0" baseline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Arial" pitchFamily="34" charset="0"/>
                <a:ea typeface="Calibri" pitchFamily="34" charset="0"/>
                <a:cs typeface="Times New Roman" pitchFamily="18" charset="0"/>
              </a:rPr>
              <a:t>Чеботарь В.С.</a:t>
            </a:r>
            <a:endParaRPr kumimoji="0" lang="ru-RU" sz="1200" b="0" i="0" u="none" strike="noStrike" cap="none" normalizeH="0" baseline="0" dirty="0" smtClean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latin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учитель информатики, 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II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ru-RU" b="0" i="0" u="none" strike="noStrike" cap="none" normalizeH="0" baseline="0" dirty="0" err="1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дид</a:t>
            </a:r>
            <a:r>
              <a:rPr kumimoji="0" lang="ru-RU" b="0" i="0" u="none" strike="noStrike" cap="none" normalizeH="0" baseline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. ст.</a:t>
            </a:r>
            <a:endParaRPr kumimoji="0" lang="ru-RU" sz="2000" b="0" i="0" u="none" strike="noStrike" cap="none" normalizeH="0" baseline="0" dirty="0" smtClean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latin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35896" y="630932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smtClean="0">
                <a:solidFill>
                  <a:schemeClr val="bg1"/>
                </a:solidFill>
                <a:latin typeface="Arial Narrow" pitchFamily="34" charset="0"/>
              </a:rPr>
              <a:t>2015 г.</a:t>
            </a:r>
            <a:endParaRPr lang="ru-RU" sz="2400" b="1" dirty="0">
              <a:solidFill>
                <a:schemeClr val="bg1"/>
              </a:solidFill>
              <a:latin typeface="Arial Narrow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F:\биткоин\bitcoin1.jpg"/>
          <p:cNvPicPr>
            <a:picLocks/>
          </p:cNvPicPr>
          <p:nvPr/>
        </p:nvPicPr>
        <p:blipFill>
          <a:blip r:embed="rId2" cstate="print"/>
          <a:srcRect t="16727"/>
          <a:stretch>
            <a:fillRect/>
          </a:stretch>
        </p:blipFill>
        <p:spPr bwMode="auto">
          <a:xfrm>
            <a:off x="1043608" y="4221088"/>
            <a:ext cx="8100392" cy="26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043608" y="44624"/>
            <a:ext cx="8100392" cy="1143000"/>
          </a:xfrm>
        </p:spPr>
        <p:txBody>
          <a:bodyPr>
            <a:normAutofit fontScale="90000"/>
          </a:bodyPr>
          <a:lstStyle/>
          <a:p>
            <a:r>
              <a:rPr lang="ru-RU" sz="4000" b="1" dirty="0" smtClean="0"/>
              <a:t>Количество транзакций за всё время </a:t>
            </a:r>
            <a:endParaRPr lang="ru-RU" sz="4000" b="1" dirty="0"/>
          </a:p>
        </p:txBody>
      </p:sp>
      <p:pic>
        <p:nvPicPr>
          <p:cNvPr id="3" name="Объект 2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5075"/>
          <a:stretch/>
        </p:blipFill>
        <p:spPr>
          <a:xfrm>
            <a:off x="1115616" y="908720"/>
            <a:ext cx="7848872" cy="3805627"/>
          </a:xfr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47864" y="260648"/>
            <a:ext cx="3496432" cy="11430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Цена </a:t>
            </a:r>
            <a:r>
              <a:rPr lang="en-US" dirty="0" smtClean="0"/>
              <a:t>BITCOIN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340768"/>
            <a:ext cx="8028384" cy="5112568"/>
          </a:xfrm>
        </p:spPr>
      </p:pic>
    </p:spTree>
    <p:extLst>
      <p:ext uri="{BB962C8B-B14F-4D97-AF65-F5344CB8AC3E}">
        <p14:creationId xmlns="" xmlns:p14="http://schemas.microsoft.com/office/powerpoint/2010/main" val="37388860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-99392"/>
            <a:ext cx="7498080" cy="1143000"/>
          </a:xfrm>
        </p:spPr>
        <p:txBody>
          <a:bodyPr/>
          <a:lstStyle/>
          <a:p>
            <a:r>
              <a:rPr lang="ru-RU" dirty="0" smtClean="0"/>
              <a:t>Создание кошелька </a:t>
            </a:r>
            <a:r>
              <a:rPr lang="en-US" dirty="0" smtClean="0"/>
              <a:t>BITCOIN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980729"/>
            <a:ext cx="7992863" cy="5256583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-99392"/>
            <a:ext cx="7498080" cy="1143000"/>
          </a:xfrm>
        </p:spPr>
        <p:txBody>
          <a:bodyPr/>
          <a:lstStyle/>
          <a:p>
            <a:r>
              <a:rPr lang="ru-RU" dirty="0" smtClean="0"/>
              <a:t>Создание кошелька </a:t>
            </a:r>
            <a:r>
              <a:rPr lang="en-US" dirty="0" smtClean="0"/>
              <a:t>BITCOIN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19925"/>
          <a:stretch>
            <a:fillRect/>
          </a:stretch>
        </p:blipFill>
        <p:spPr>
          <a:xfrm>
            <a:off x="1259632" y="1268760"/>
            <a:ext cx="7524328" cy="4972913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-99392"/>
            <a:ext cx="7498080" cy="1143000"/>
          </a:xfrm>
        </p:spPr>
        <p:txBody>
          <a:bodyPr/>
          <a:lstStyle/>
          <a:p>
            <a:r>
              <a:rPr lang="ru-RU" dirty="0" smtClean="0"/>
              <a:t>Создание кошелька </a:t>
            </a:r>
            <a:r>
              <a:rPr lang="en-US" dirty="0" smtClean="0"/>
              <a:t>BITCOIN</a:t>
            </a:r>
            <a:endParaRPr lang="ru-RU" dirty="0"/>
          </a:p>
        </p:txBody>
      </p:sp>
      <p:pic>
        <p:nvPicPr>
          <p:cNvPr id="4" name="Рисунок 3" descr="C:\Documents and Settings\Admin\Application Data\Skype\My Skype Received Files\d76bffcd08.jpg"/>
          <p:cNvPicPr/>
          <p:nvPr/>
        </p:nvPicPr>
        <p:blipFill>
          <a:blip r:embed="rId2" cstate="print"/>
          <a:srcRect l="10924" b="17199"/>
          <a:stretch>
            <a:fillRect/>
          </a:stretch>
        </p:blipFill>
        <p:spPr bwMode="auto">
          <a:xfrm>
            <a:off x="1259632" y="1268760"/>
            <a:ext cx="7632848" cy="5256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F:\биткоин\bitcoin1.jpg"/>
          <p:cNvPicPr>
            <a:picLocks noGrp="1"/>
          </p:cNvPicPr>
          <p:nvPr>
            <p:ph idx="1"/>
          </p:nvPr>
        </p:nvPicPr>
        <p:blipFill>
          <a:blip r:embed="rId2" cstate="print"/>
          <a:srcRect t="16727"/>
          <a:stretch>
            <a:fillRect/>
          </a:stretch>
        </p:blipFill>
        <p:spPr bwMode="auto">
          <a:xfrm>
            <a:off x="1043608" y="4221088"/>
            <a:ext cx="8100392" cy="26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35088" y="0"/>
            <a:ext cx="8208912" cy="1296144"/>
          </a:xfrm>
        </p:spPr>
        <p:txBody>
          <a:bodyPr>
            <a:noAutofit/>
          </a:bodyPr>
          <a:lstStyle/>
          <a:p>
            <a:r>
              <a:rPr lang="ru-RU" sz="4400" b="1" dirty="0" smtClean="0"/>
              <a:t>Как можно заработать</a:t>
            </a:r>
            <a:r>
              <a:rPr lang="en-US" sz="4400" b="1" dirty="0" smtClean="0"/>
              <a:t> </a:t>
            </a:r>
            <a:r>
              <a:rPr lang="en-US" sz="4400" b="1" dirty="0" err="1" smtClean="0"/>
              <a:t>bitcoin</a:t>
            </a:r>
            <a:r>
              <a:rPr lang="en-US" sz="4400" b="1" dirty="0" smtClean="0">
                <a:latin typeface="Arial" charset="0"/>
                <a:ea typeface="Arial" charset="0"/>
                <a:cs typeface="Arial" charset="0"/>
              </a:rPr>
              <a:t>?</a:t>
            </a:r>
            <a:endParaRPr lang="ru-RU" sz="4000" b="1" dirty="0"/>
          </a:p>
        </p:txBody>
      </p:sp>
      <p:sp>
        <p:nvSpPr>
          <p:cNvPr id="6" name="Прямоугольник 3"/>
          <p:cNvSpPr txBox="1"/>
          <p:nvPr/>
        </p:nvSpPr>
        <p:spPr>
          <a:xfrm>
            <a:off x="1979712" y="1196752"/>
            <a:ext cx="64807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/>
              <a:t>С помощью </a:t>
            </a:r>
            <a:r>
              <a:rPr lang="en-US" sz="2400" b="1" dirty="0" smtClean="0"/>
              <a:t>Bitcoin Mining Machine:</a:t>
            </a:r>
            <a:endParaRPr lang="ru-RU" sz="2400" b="1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/>
          <a:srcRect l="6457"/>
          <a:stretch>
            <a:fillRect/>
          </a:stretch>
        </p:blipFill>
        <p:spPr>
          <a:xfrm>
            <a:off x="0" y="1861773"/>
            <a:ext cx="6259328" cy="499622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 cstate="print"/>
          <a:srcRect l="10702" r="2549"/>
          <a:stretch>
            <a:fillRect/>
          </a:stretch>
        </p:blipFill>
        <p:spPr>
          <a:xfrm>
            <a:off x="5796136" y="1556792"/>
            <a:ext cx="3564221" cy="309634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860032" y="4149080"/>
            <a:ext cx="4523072" cy="2962612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49" descr="C:\Users\teacher\Desktop\plusy-bitcoinov.jpg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48064" y="2060848"/>
            <a:ext cx="3793604" cy="38164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0160" y="0"/>
            <a:ext cx="7308304" cy="136815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Преимущества</a:t>
            </a:r>
            <a:r>
              <a:rPr lang="en-US" dirty="0" smtClean="0"/>
              <a:t> и </a:t>
            </a:r>
            <a:r>
              <a:rPr lang="en-US" dirty="0" err="1" smtClean="0"/>
              <a:t>недостатки</a:t>
            </a:r>
            <a:r>
              <a:rPr lang="en-US" dirty="0" smtClean="0"/>
              <a:t> </a:t>
            </a:r>
            <a:r>
              <a:rPr lang="en-US" dirty="0" err="1" smtClean="0"/>
              <a:t>криптовалюты</a:t>
            </a:r>
            <a:r>
              <a:rPr lang="en-US" dirty="0" smtClean="0"/>
              <a:t> BITCOIN:</a:t>
            </a:r>
            <a:endParaRPr lang="ru-RU" dirty="0"/>
          </a:p>
        </p:txBody>
      </p:sp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12696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259632" y="1539944"/>
            <a:ext cx="7128792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C00000"/>
                </a:solidFill>
              </a:rPr>
              <a:t>ПЛЮСЫ </a:t>
            </a:r>
            <a:r>
              <a:rPr lang="en-US" sz="2800" b="1" dirty="0" smtClean="0">
                <a:solidFill>
                  <a:srgbClr val="C00000"/>
                </a:solidFill>
              </a:rPr>
              <a:t>BITCOIN</a:t>
            </a:r>
            <a:endParaRPr lang="ru-RU" sz="2800" b="1" dirty="0" smtClean="0">
              <a:solidFill>
                <a:srgbClr val="C00000"/>
              </a:solidFill>
            </a:endParaRPr>
          </a:p>
          <a:p>
            <a:endParaRPr lang="en-US" sz="2800" dirty="0"/>
          </a:p>
          <a:p>
            <a:pPr>
              <a:buFont typeface="Wingdings" pitchFamily="2" charset="2"/>
              <a:buChar char="ü"/>
            </a:pPr>
            <a:r>
              <a:rPr lang="ru-RU" sz="2800" b="1" dirty="0" smtClean="0"/>
              <a:t>Анонимность</a:t>
            </a:r>
            <a:endParaRPr lang="en-US" sz="2800" b="1" dirty="0" smtClean="0"/>
          </a:p>
          <a:p>
            <a:pPr>
              <a:buFont typeface="Wingdings" pitchFamily="2" charset="2"/>
              <a:buChar char="ü"/>
            </a:pPr>
            <a:r>
              <a:rPr lang="ru-RU" sz="2800" b="1" dirty="0"/>
              <a:t>Альтернатива </a:t>
            </a:r>
            <a:r>
              <a:rPr lang="ru-RU" sz="2800" b="1" dirty="0" err="1" smtClean="0"/>
              <a:t>сущес</a:t>
            </a:r>
            <a:r>
              <a:rPr lang="ru-RU" sz="2800" b="1" dirty="0" smtClean="0"/>
              <a:t>-</a:t>
            </a:r>
          </a:p>
          <a:p>
            <a:r>
              <a:rPr lang="ru-RU" sz="2800" b="1" dirty="0"/>
              <a:t> </a:t>
            </a:r>
            <a:r>
              <a:rPr lang="ru-RU" sz="2800" b="1" dirty="0" smtClean="0"/>
              <a:t>    </a:t>
            </a:r>
            <a:r>
              <a:rPr lang="ru-RU" sz="2800" b="1" dirty="0" err="1" smtClean="0"/>
              <a:t>твующим</a:t>
            </a:r>
            <a:r>
              <a:rPr lang="ru-RU" sz="2800" b="1" dirty="0" smtClean="0"/>
              <a:t> деньгам</a:t>
            </a:r>
            <a:endParaRPr lang="en-US" sz="2800" b="1" dirty="0" smtClean="0"/>
          </a:p>
          <a:p>
            <a:pPr>
              <a:buFont typeface="Wingdings" pitchFamily="2" charset="2"/>
              <a:buChar char="ü"/>
            </a:pPr>
            <a:r>
              <a:rPr lang="ru-RU" sz="2800" b="1" dirty="0"/>
              <a:t>Отсутствие </a:t>
            </a:r>
            <a:r>
              <a:rPr lang="ru-RU" sz="2800" b="1" dirty="0" smtClean="0"/>
              <a:t>налогов</a:t>
            </a:r>
            <a:endParaRPr lang="en-US" sz="2800" b="1" dirty="0" smtClean="0"/>
          </a:p>
          <a:p>
            <a:pPr>
              <a:buFont typeface="Wingdings" pitchFamily="2" charset="2"/>
              <a:buChar char="ü"/>
            </a:pPr>
            <a:r>
              <a:rPr lang="ru-RU" sz="2800" b="1" dirty="0"/>
              <a:t>Международная </a:t>
            </a:r>
            <a:endParaRPr lang="ru-RU" sz="2800" b="1" dirty="0" smtClean="0"/>
          </a:p>
          <a:p>
            <a:r>
              <a:rPr lang="ru-RU" sz="2800" b="1" dirty="0"/>
              <a:t> </a:t>
            </a:r>
            <a:r>
              <a:rPr lang="ru-RU" sz="2800" b="1" dirty="0" smtClean="0"/>
              <a:t>    валюта</a:t>
            </a:r>
            <a:endParaRPr lang="en-US" sz="2800" b="1" dirty="0" smtClean="0"/>
          </a:p>
          <a:p>
            <a:pPr>
              <a:buFont typeface="Wingdings" pitchFamily="2" charset="2"/>
              <a:buChar char="ü"/>
            </a:pPr>
            <a:r>
              <a:rPr lang="ru-RU" sz="2800" b="1" dirty="0"/>
              <a:t>Отсутствие </a:t>
            </a:r>
            <a:r>
              <a:rPr lang="ru-RU" sz="2800" b="1" dirty="0" smtClean="0"/>
              <a:t>контроля</a:t>
            </a:r>
            <a:endParaRPr lang="en-US" sz="2800" b="1" dirty="0" smtClean="0"/>
          </a:p>
          <a:p>
            <a:pPr>
              <a:buFont typeface="Wingdings" pitchFamily="2" charset="2"/>
              <a:buChar char="ü"/>
            </a:pPr>
            <a:r>
              <a:rPr lang="ru-RU" sz="2800" b="1" dirty="0"/>
              <a:t>Отсутствие </a:t>
            </a:r>
            <a:r>
              <a:rPr lang="ru-RU" sz="2800" b="1" dirty="0" smtClean="0"/>
              <a:t>комиссии</a:t>
            </a:r>
            <a:endParaRPr lang="en-US" sz="2800" b="1" dirty="0" smtClean="0"/>
          </a:p>
          <a:p>
            <a:pPr>
              <a:buFont typeface="Wingdings" pitchFamily="2" charset="2"/>
              <a:buChar char="ü"/>
            </a:pPr>
            <a:r>
              <a:rPr lang="ru-RU" sz="2800" b="1" dirty="0" smtClean="0"/>
              <a:t>Надежность</a:t>
            </a:r>
            <a:endParaRPr lang="en-US" sz="2800" b="1" dirty="0" smtClean="0"/>
          </a:p>
          <a:p>
            <a:pPr>
              <a:buFont typeface="Wingdings" pitchFamily="2" charset="2"/>
              <a:buChar char="ü"/>
            </a:pPr>
            <a:endParaRPr lang="ru-RU" sz="20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51" descr="C:\Users\teacher\Desktop\minusy-bitcoinov.jp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32040" y="1556792"/>
            <a:ext cx="3907368" cy="33123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0160" y="0"/>
            <a:ext cx="7308304" cy="136815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Преимущества</a:t>
            </a:r>
            <a:r>
              <a:rPr lang="en-US" dirty="0" smtClean="0"/>
              <a:t> и </a:t>
            </a:r>
            <a:r>
              <a:rPr lang="en-US" dirty="0" err="1" smtClean="0"/>
              <a:t>недостатки</a:t>
            </a:r>
            <a:r>
              <a:rPr lang="en-US" dirty="0" smtClean="0"/>
              <a:t> </a:t>
            </a:r>
            <a:r>
              <a:rPr lang="en-US" dirty="0" err="1" smtClean="0"/>
              <a:t>криптовалюты</a:t>
            </a:r>
            <a:r>
              <a:rPr lang="en-US" dirty="0" smtClean="0"/>
              <a:t> BITCOIN:</a:t>
            </a:r>
            <a:endParaRPr lang="ru-RU" dirty="0"/>
          </a:p>
        </p:txBody>
      </p:sp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12696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1115616" y="2049810"/>
            <a:ext cx="748883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 smtClean="0">
                <a:solidFill>
                  <a:srgbClr val="C00000"/>
                </a:solidFill>
              </a:rPr>
              <a:t>МИНУСЫ </a:t>
            </a:r>
            <a:r>
              <a:rPr lang="en-US" sz="2800" b="1" dirty="0" smtClean="0">
                <a:solidFill>
                  <a:srgbClr val="C00000"/>
                </a:solidFill>
              </a:rPr>
              <a:t>BITCOIN</a:t>
            </a:r>
            <a:endParaRPr lang="ru-RU" sz="2800" b="1" dirty="0" smtClean="0">
              <a:solidFill>
                <a:srgbClr val="C00000"/>
              </a:solidFill>
            </a:endParaRPr>
          </a:p>
          <a:p>
            <a:endParaRPr lang="ru-RU" sz="2800" b="1" dirty="0">
              <a:solidFill>
                <a:srgbClr val="C00000"/>
              </a:solidFill>
            </a:endParaRPr>
          </a:p>
          <a:p>
            <a:endParaRPr lang="en-US" sz="2800" b="1" dirty="0" smtClean="0">
              <a:solidFill>
                <a:srgbClr val="C00000"/>
              </a:solidFill>
            </a:endParaRPr>
          </a:p>
          <a:p>
            <a:endParaRPr lang="en-US" sz="1600" dirty="0"/>
          </a:p>
          <a:p>
            <a:pPr>
              <a:buFont typeface="Wingdings" pitchFamily="2" charset="2"/>
              <a:buChar char="ü"/>
            </a:pPr>
            <a:r>
              <a:rPr lang="ru-RU" sz="3200" b="1" dirty="0"/>
              <a:t>Большие риски</a:t>
            </a:r>
            <a:r>
              <a:rPr lang="ru-RU" sz="3200" dirty="0"/>
              <a:t> </a:t>
            </a:r>
            <a:endParaRPr lang="en-US" sz="3200" b="1" dirty="0" smtClean="0"/>
          </a:p>
          <a:p>
            <a:pPr>
              <a:buFont typeface="Wingdings" pitchFamily="2" charset="2"/>
              <a:buChar char="ü"/>
            </a:pPr>
            <a:r>
              <a:rPr lang="ru-RU" sz="3200" b="1" dirty="0"/>
              <a:t>Вне </a:t>
            </a:r>
            <a:r>
              <a:rPr lang="ru-RU" sz="3200" b="1" dirty="0" smtClean="0"/>
              <a:t>закона</a:t>
            </a:r>
          </a:p>
          <a:p>
            <a:pPr>
              <a:buFont typeface="Wingdings" pitchFamily="2" charset="2"/>
              <a:buChar char="ü"/>
            </a:pPr>
            <a:r>
              <a:rPr lang="ru-RU" sz="3200" dirty="0" smtClean="0"/>
              <a:t> </a:t>
            </a:r>
            <a:r>
              <a:rPr lang="ru-RU" sz="3200" b="1" dirty="0" smtClean="0"/>
              <a:t>Нелегальность</a:t>
            </a:r>
            <a:endParaRPr lang="en-US" sz="3200" b="1" dirty="0" smtClean="0"/>
          </a:p>
          <a:p>
            <a:pPr>
              <a:buFont typeface="Wingdings" pitchFamily="2" charset="2"/>
              <a:buChar char="ü"/>
            </a:pPr>
            <a:r>
              <a:rPr lang="ru-RU" sz="3200" b="1" dirty="0"/>
              <a:t>Плохая </a:t>
            </a:r>
            <a:r>
              <a:rPr lang="ru-RU" sz="3200" b="1" dirty="0" smtClean="0"/>
              <a:t>безопасность</a:t>
            </a:r>
            <a:r>
              <a:rPr lang="ru-RU" sz="3200" dirty="0" smtClean="0"/>
              <a:t> </a:t>
            </a:r>
            <a:endParaRPr lang="en-US" sz="3200" b="1" dirty="0" smtClean="0"/>
          </a:p>
          <a:p>
            <a:pPr>
              <a:buFont typeface="Wingdings" pitchFamily="2" charset="2"/>
              <a:buChar char="ü"/>
            </a:pPr>
            <a:r>
              <a:rPr lang="ru-RU" sz="3200" b="1" dirty="0" smtClean="0"/>
              <a:t>Сильные </a:t>
            </a:r>
            <a:r>
              <a:rPr lang="ru-RU" sz="3200" b="1" dirty="0"/>
              <a:t>колебания курса стоимости</a:t>
            </a:r>
            <a:r>
              <a:rPr lang="ru-RU" sz="3200" dirty="0"/>
              <a:t> </a:t>
            </a:r>
            <a:endParaRPr lang="en-US" sz="3200" b="1" dirty="0" smtClean="0"/>
          </a:p>
          <a:p>
            <a:endParaRPr lang="ru-RU" sz="20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F:\биткоин\bitcoin1.jpg"/>
          <p:cNvPicPr>
            <a:picLocks/>
          </p:cNvPicPr>
          <p:nvPr/>
        </p:nvPicPr>
        <p:blipFill>
          <a:blip r:embed="rId2" cstate="print"/>
          <a:srcRect t="16727"/>
          <a:stretch>
            <a:fillRect/>
          </a:stretch>
        </p:blipFill>
        <p:spPr bwMode="auto">
          <a:xfrm>
            <a:off x="1043608" y="4221088"/>
            <a:ext cx="8100392" cy="26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116632"/>
            <a:ext cx="7498080" cy="1143000"/>
          </a:xfrm>
        </p:spPr>
        <p:txBody>
          <a:bodyPr>
            <a:normAutofit/>
          </a:bodyPr>
          <a:lstStyle/>
          <a:p>
            <a:r>
              <a:rPr lang="ru-RU" dirty="0" smtClean="0"/>
              <a:t>ВАЖНО ЗНАТЬ: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052736"/>
            <a:ext cx="8100392" cy="4752528"/>
          </a:xfrm>
        </p:spPr>
        <p:txBody>
          <a:bodyPr>
            <a:normAutofit fontScale="92500"/>
          </a:bodyPr>
          <a:lstStyle/>
          <a:p>
            <a:r>
              <a:rPr lang="ru-RU" b="1" dirty="0" smtClean="0"/>
              <a:t>Цена </a:t>
            </a:r>
            <a:r>
              <a:rPr lang="ru-RU" b="1" dirty="0" err="1" smtClean="0"/>
              <a:t>биткойна</a:t>
            </a:r>
            <a:r>
              <a:rPr lang="ru-RU" b="1" dirty="0" smtClean="0"/>
              <a:t> подвержена колебаниям</a:t>
            </a:r>
            <a:endParaRPr lang="ru-RU" dirty="0" smtClean="0"/>
          </a:p>
          <a:p>
            <a:r>
              <a:rPr lang="ru-RU" b="1" dirty="0" err="1" smtClean="0"/>
              <a:t>Биткойн-платежи</a:t>
            </a:r>
            <a:r>
              <a:rPr lang="ru-RU" b="1" dirty="0" smtClean="0"/>
              <a:t> невозможно отменить</a:t>
            </a:r>
            <a:endParaRPr lang="ru-RU" dirty="0" smtClean="0"/>
          </a:p>
          <a:p>
            <a:r>
              <a:rPr lang="ru-RU" b="1" dirty="0" smtClean="0"/>
              <a:t>Мгновенные транзакции менее </a:t>
            </a:r>
            <a:r>
              <a:rPr lang="ru-RU" b="1" dirty="0" smtClean="0"/>
              <a:t>безопасны</a:t>
            </a:r>
          </a:p>
          <a:p>
            <a:r>
              <a:rPr lang="ru-RU" b="1" dirty="0" smtClean="0"/>
              <a:t>Используйте сложный пароль и никогда его не забывайте</a:t>
            </a:r>
          </a:p>
          <a:p>
            <a:r>
              <a:rPr lang="ru-RU" b="1" dirty="0" smtClean="0"/>
              <a:t>Храните в кошельке небольшие суммы для полной безопасности</a:t>
            </a:r>
            <a:endParaRPr lang="ru-RU" dirty="0" smtClean="0"/>
          </a:p>
          <a:p>
            <a:r>
              <a:rPr lang="ru-RU" b="1" dirty="0" err="1" smtClean="0"/>
              <a:t>Биткойн</a:t>
            </a:r>
            <a:r>
              <a:rPr lang="ru-RU" b="1" dirty="0" smtClean="0"/>
              <a:t> все еще является экспериментальной </a:t>
            </a:r>
            <a:r>
              <a:rPr lang="ru-RU" b="1" dirty="0" smtClean="0"/>
              <a:t>валютой</a:t>
            </a: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F:\биткоин\bitcoin1.jpg"/>
          <p:cNvPicPr>
            <a:picLocks/>
          </p:cNvPicPr>
          <p:nvPr/>
        </p:nvPicPr>
        <p:blipFill>
          <a:blip r:embed="rId2" cstate="print"/>
          <a:srcRect t="16727"/>
          <a:stretch>
            <a:fillRect/>
          </a:stretch>
        </p:blipFill>
        <p:spPr bwMode="auto">
          <a:xfrm>
            <a:off x="1043608" y="4221088"/>
            <a:ext cx="8100392" cy="26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53752"/>
            <a:ext cx="7498080" cy="1143000"/>
          </a:xfrm>
        </p:spPr>
        <p:txBody>
          <a:bodyPr>
            <a:normAutofit/>
          </a:bodyPr>
          <a:lstStyle/>
          <a:p>
            <a:r>
              <a:rPr lang="ru-RU" dirty="0" smtClean="0"/>
              <a:t>ВЫВОДЫ: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43608" y="1196752"/>
            <a:ext cx="8100392" cy="4069432"/>
          </a:xfrm>
        </p:spPr>
        <p:txBody>
          <a:bodyPr>
            <a:normAutofit/>
          </a:bodyPr>
          <a:lstStyle/>
          <a:p>
            <a:r>
              <a:rPr lang="ru-RU" dirty="0" err="1" smtClean="0"/>
              <a:t>Биткойн</a:t>
            </a:r>
            <a:r>
              <a:rPr lang="ru-RU" dirty="0" smtClean="0"/>
              <a:t> является экспериментальной новой валютой</a:t>
            </a:r>
          </a:p>
          <a:p>
            <a:r>
              <a:rPr lang="ru-RU" dirty="0" smtClean="0"/>
              <a:t>Вы должны позаботиться о безопасности своего кошелька</a:t>
            </a:r>
          </a:p>
          <a:p>
            <a:pPr>
              <a:buNone/>
            </a:pPr>
            <a:endParaRPr lang="ru-RU" sz="1800" dirty="0" smtClean="0"/>
          </a:p>
          <a:p>
            <a:pPr>
              <a:buNone/>
            </a:pPr>
            <a:r>
              <a:rPr lang="ru-RU" sz="3600" b="1" dirty="0" smtClean="0">
                <a:solidFill>
                  <a:srgbClr val="C00000"/>
                </a:solidFill>
              </a:rPr>
              <a:t>  Всегда помните, что защита ваших денег - это ваша ответственность</a:t>
            </a:r>
            <a:r>
              <a:rPr lang="ru-RU" sz="3600" dirty="0" smtClean="0">
                <a:solidFill>
                  <a:srgbClr val="C00000"/>
                </a:solidFill>
              </a:rPr>
              <a:t>.</a:t>
            </a:r>
          </a:p>
          <a:p>
            <a:endParaRPr lang="ru-RU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03648" y="836712"/>
            <a:ext cx="7499350" cy="2861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Рисунок 4" descr="F:\биткоин\bitcoin1.jpg"/>
          <p:cNvPicPr/>
          <p:nvPr/>
        </p:nvPicPr>
        <p:blipFill>
          <a:blip r:embed="rId3" cstate="print"/>
          <a:srcRect t="16727"/>
          <a:stretch>
            <a:fillRect/>
          </a:stretch>
        </p:blipFill>
        <p:spPr bwMode="auto">
          <a:xfrm>
            <a:off x="1043608" y="4221088"/>
            <a:ext cx="8100392" cy="26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F:\биткоин\bitcoin1.jpg"/>
          <p:cNvPicPr>
            <a:picLocks noGrp="1"/>
          </p:cNvPicPr>
          <p:nvPr>
            <p:ph idx="1"/>
          </p:nvPr>
        </p:nvPicPr>
        <p:blipFill>
          <a:blip r:embed="rId2" cstate="print"/>
          <a:srcRect t="16727"/>
          <a:stretch>
            <a:fillRect/>
          </a:stretch>
        </p:blipFill>
        <p:spPr bwMode="auto">
          <a:xfrm>
            <a:off x="1043608" y="4221088"/>
            <a:ext cx="8100392" cy="26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03648" y="-27384"/>
            <a:ext cx="7498080" cy="6106690"/>
          </a:xfrm>
        </p:spPr>
        <p:txBody>
          <a:bodyPr>
            <a:normAutofit fontScale="90000"/>
          </a:bodyPr>
          <a:lstStyle/>
          <a:p>
            <a:r>
              <a:rPr lang="ru-RU" sz="2800" b="1" u="sng" dirty="0" smtClean="0"/>
              <a:t>Гипотеза:</a:t>
            </a:r>
            <a:r>
              <a:rPr lang="ru-RU" sz="2800" b="1" dirty="0" smtClean="0"/>
              <a:t> </a:t>
            </a:r>
            <a:r>
              <a:rPr lang="ru-RU" sz="2800" dirty="0" smtClean="0"/>
              <a:t> </a:t>
            </a:r>
            <a:r>
              <a:rPr lang="ru-RU" sz="2800" dirty="0" err="1" smtClean="0"/>
              <a:t>криптовалюта</a:t>
            </a:r>
            <a:r>
              <a:rPr lang="ru-RU" sz="2800" dirty="0" smtClean="0"/>
              <a:t> может использоваться в будущем на ровне с другими «реальными» валютами.</a:t>
            </a:r>
            <a:br>
              <a:rPr lang="ru-RU" sz="2800" dirty="0" smtClean="0"/>
            </a:br>
            <a:r>
              <a:rPr lang="ru-RU" sz="2800" b="1" u="sng" dirty="0" smtClean="0"/>
              <a:t>Цель</a:t>
            </a:r>
            <a:r>
              <a:rPr lang="ru-RU" sz="2800" dirty="0" smtClean="0"/>
              <a:t> : что такое </a:t>
            </a:r>
            <a:r>
              <a:rPr lang="ru-RU" sz="2800" dirty="0" err="1" smtClean="0"/>
              <a:t>криптовалюта</a:t>
            </a:r>
            <a:r>
              <a:rPr lang="ru-RU" sz="2800" dirty="0" smtClean="0"/>
              <a:t> и как работает </a:t>
            </a:r>
            <a:r>
              <a:rPr lang="ru-RU" sz="2800" dirty="0" err="1" smtClean="0"/>
              <a:t>биткоин</a:t>
            </a:r>
            <a:r>
              <a:rPr lang="ru-RU" sz="2800" dirty="0" smtClean="0"/>
              <a:t>.</a:t>
            </a:r>
            <a:br>
              <a:rPr lang="ru-RU" sz="2800" dirty="0" smtClean="0"/>
            </a:br>
            <a:r>
              <a:rPr lang="ru-RU" sz="2800" b="1" u="sng" dirty="0" smtClean="0"/>
              <a:t>Объектом исследования</a:t>
            </a:r>
            <a:r>
              <a:rPr lang="ru-RU" sz="2800" dirty="0" smtClean="0"/>
              <a:t> является </a:t>
            </a:r>
            <a:r>
              <a:rPr lang="ru-RU" sz="2800" dirty="0" err="1" smtClean="0"/>
              <a:t>биткоин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b="1" u="sng" dirty="0" smtClean="0"/>
              <a:t>Задачи: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    - Выяснить, что такое </a:t>
            </a:r>
            <a:r>
              <a:rPr lang="ru-RU" sz="2800" dirty="0" err="1" smtClean="0"/>
              <a:t>криптовалюта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    - Выделить преимущества и недостатки      </a:t>
            </a:r>
            <a:br>
              <a:rPr lang="ru-RU" sz="2800" dirty="0" smtClean="0"/>
            </a:br>
            <a:r>
              <a:rPr lang="ru-RU" sz="2800" dirty="0" smtClean="0"/>
              <a:t>                            </a:t>
            </a:r>
            <a:r>
              <a:rPr lang="ru-RU" sz="2800" dirty="0" err="1" smtClean="0"/>
              <a:t>криптовалюты</a:t>
            </a:r>
            <a:r>
              <a:rPr lang="ru-RU" sz="2800" dirty="0" smtClean="0"/>
              <a:t>  </a:t>
            </a:r>
            <a:br>
              <a:rPr lang="ru-RU" sz="2800" dirty="0" smtClean="0"/>
            </a:br>
            <a:r>
              <a:rPr lang="ru-RU" sz="2800" dirty="0" smtClean="0"/>
              <a:t>      Изучить, как можно использовать </a:t>
            </a:r>
            <a:r>
              <a:rPr lang="ru-RU" sz="2800" dirty="0" err="1" smtClean="0"/>
              <a:t>криптовалюту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      Выяснить, как обеспечить безопасность </a:t>
            </a:r>
            <a:br>
              <a:rPr lang="ru-RU" sz="2800" dirty="0" smtClean="0"/>
            </a:br>
            <a:r>
              <a:rPr lang="ru-RU" sz="2800" dirty="0" smtClean="0"/>
              <a:t>                             электронного кошелька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7784" y="0"/>
            <a:ext cx="4905792" cy="63408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Результаты </a:t>
            </a:r>
            <a:r>
              <a:rPr lang="ru-RU" dirty="0" smtClean="0"/>
              <a:t>опроса</a:t>
            </a:r>
            <a:endParaRPr lang="en-US" dirty="0"/>
          </a:p>
        </p:txBody>
      </p:sp>
      <p:graphicFrame>
        <p:nvGraphicFramePr>
          <p:cNvPr id="4" name="Диаграмма 3"/>
          <p:cNvGraphicFramePr/>
          <p:nvPr/>
        </p:nvGraphicFramePr>
        <p:xfrm>
          <a:off x="1403648" y="764704"/>
          <a:ext cx="3114676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Диаграмма 4"/>
          <p:cNvGraphicFramePr/>
          <p:nvPr/>
        </p:nvGraphicFramePr>
        <p:xfrm>
          <a:off x="5076056" y="836712"/>
          <a:ext cx="3744416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Диаграмма 5"/>
          <p:cNvGraphicFramePr/>
          <p:nvPr/>
        </p:nvGraphicFramePr>
        <p:xfrm>
          <a:off x="1331640" y="3524250"/>
          <a:ext cx="3371851" cy="3333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Диаграмма 6"/>
          <p:cNvGraphicFramePr/>
          <p:nvPr/>
        </p:nvGraphicFramePr>
        <p:xfrm>
          <a:off x="5220072" y="3717032"/>
          <a:ext cx="3096344" cy="28152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F:\биткоин\bitcoin1.jpg"/>
          <p:cNvPicPr>
            <a:picLocks noGrp="1"/>
          </p:cNvPicPr>
          <p:nvPr>
            <p:ph idx="1"/>
          </p:nvPr>
        </p:nvPicPr>
        <p:blipFill>
          <a:blip r:embed="rId2" cstate="print"/>
          <a:srcRect t="16727"/>
          <a:stretch>
            <a:fillRect/>
          </a:stretch>
        </p:blipFill>
        <p:spPr bwMode="auto">
          <a:xfrm>
            <a:off x="1043608" y="4221088"/>
            <a:ext cx="8100392" cy="26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43608" y="980728"/>
            <a:ext cx="3744416" cy="324036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WEB-</a:t>
            </a:r>
            <a:r>
              <a:rPr lang="ru-RU" dirty="0" smtClean="0">
                <a:solidFill>
                  <a:srgbClr val="C00000"/>
                </a:solidFill>
              </a:rPr>
              <a:t>кошельки: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en-US" dirty="0" smtClean="0"/>
              <a:t>- QIWI</a:t>
            </a:r>
            <a:br>
              <a:rPr lang="en-US" dirty="0" smtClean="0"/>
            </a:br>
            <a:r>
              <a:rPr lang="en-US" dirty="0" smtClean="0"/>
              <a:t>- WEBMONEY</a:t>
            </a:r>
            <a:br>
              <a:rPr lang="en-US" dirty="0" smtClean="0"/>
            </a:br>
            <a:endParaRPr lang="ru-RU" dirty="0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5359536" y="620688"/>
            <a:ext cx="3388928" cy="3816424"/>
          </a:xfrm>
          <a:prstGeom prst="rect">
            <a:avLst/>
          </a:prstGeom>
        </p:spPr>
        <p:txBody>
          <a:bodyPr anchor="ctr">
            <a:normAutofit fontScale="925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4300" noProof="0" dirty="0" smtClean="0">
                <a:solidFill>
                  <a:srgbClr val="C00000"/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rPr>
              <a:t>Виртуальные валюты</a:t>
            </a:r>
            <a:r>
              <a:rPr kumimoji="0" lang="ru-RU" sz="43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:</a:t>
            </a:r>
            <a:endParaRPr kumimoji="0" lang="en-US" sz="4300" b="0" i="0" u="none" strike="noStrike" kern="120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ru-RU" sz="4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sz="4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- </a:t>
            </a:r>
            <a:r>
              <a:rPr lang="en-US" sz="4300" noProof="0" dirty="0" err="1" smtClean="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rPr>
              <a:t>Bitcoin</a:t>
            </a:r>
            <a:endParaRPr lang="en-US" sz="4300" noProof="0" dirty="0" smtClean="0">
              <a:solidFill>
                <a:schemeClr val="tx2">
                  <a:satMod val="130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300" b="0" i="0" u="none" strike="noStrike" kern="1200" cap="none" spc="0" normalizeH="0" baseline="0" dirty="0" smtClean="0">
                <a:ln>
                  <a:noFill/>
                </a:ln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- </a:t>
            </a:r>
            <a:r>
              <a:rPr kumimoji="0" lang="en-US" sz="4300" b="0" i="0" u="none" strike="noStrike" kern="1200" cap="none" spc="0" normalizeH="0" baseline="0" dirty="0" err="1" smtClean="0">
                <a:ln>
                  <a:noFill/>
                </a:ln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Litecoin</a:t>
            </a:r>
            <a:endParaRPr kumimoji="0" lang="en-US" sz="4300" b="0" i="0" u="none" strike="noStrike" kern="1200" cap="none" spc="0" normalizeH="0" baseline="0" dirty="0" smtClean="0">
              <a:ln>
                <a:noFill/>
              </a:ln>
              <a:solidFill>
                <a:schemeClr val="tx2">
                  <a:satMod val="130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4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43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Dogecoin</a:t>
            </a:r>
            <a:endParaRPr kumimoji="0" lang="en-US" sz="4300" b="0" i="0" u="none" strike="noStrike" kern="1200" cap="none" spc="0" normalizeH="0" baseline="0" noProof="0" dirty="0" smtClean="0">
              <a:ln>
                <a:noFill/>
              </a:ln>
              <a:solidFill>
                <a:schemeClr val="tx2">
                  <a:satMod val="130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300" dirty="0" smtClean="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4300" dirty="0" err="1" smtClean="0">
                <a:solidFill>
                  <a:schemeClr val="tx2">
                    <a:satMod val="130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rPr>
              <a:t>Blackcoin</a:t>
            </a:r>
            <a:endParaRPr lang="en-US" sz="4300" dirty="0" smtClean="0">
              <a:solidFill>
                <a:schemeClr val="tx2">
                  <a:satMod val="130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F:\биткоин\bitcoin1.jpg"/>
          <p:cNvPicPr>
            <a:picLocks noGrp="1"/>
          </p:cNvPicPr>
          <p:nvPr>
            <p:ph idx="1"/>
          </p:nvPr>
        </p:nvPicPr>
        <p:blipFill>
          <a:blip r:embed="rId2" cstate="print"/>
          <a:srcRect t="16727"/>
          <a:stretch>
            <a:fillRect/>
          </a:stretch>
        </p:blipFill>
        <p:spPr bwMode="auto">
          <a:xfrm>
            <a:off x="1043608" y="4221088"/>
            <a:ext cx="8100392" cy="26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31640" y="1556792"/>
            <a:ext cx="7498080" cy="3744416"/>
          </a:xfrm>
        </p:spPr>
        <p:txBody>
          <a:bodyPr>
            <a:normAutofit fontScale="90000"/>
          </a:bodyPr>
          <a:lstStyle/>
          <a:p>
            <a:r>
              <a:rPr lang="en-US" b="1" dirty="0" err="1" smtClean="0"/>
              <a:t>BitCoin</a:t>
            </a:r>
            <a:r>
              <a:rPr lang="ru-RU" dirty="0" smtClean="0"/>
              <a:t> (от англ. слов "</a:t>
            </a:r>
            <a:r>
              <a:rPr lang="en-US" dirty="0" smtClean="0"/>
              <a:t>Bit</a:t>
            </a:r>
            <a:r>
              <a:rPr lang="ru-RU" dirty="0" smtClean="0"/>
              <a:t>" - бит, "</a:t>
            </a:r>
            <a:r>
              <a:rPr lang="en-US" dirty="0" smtClean="0"/>
              <a:t>Coin</a:t>
            </a:r>
            <a:r>
              <a:rPr lang="ru-RU" dirty="0" smtClean="0"/>
              <a:t>" - монета) - </a:t>
            </a:r>
            <a:r>
              <a:rPr lang="ru-RU" dirty="0" err="1" smtClean="0"/>
              <a:t>криптовалюта</a:t>
            </a:r>
            <a:r>
              <a:rPr lang="ru-RU" dirty="0" smtClean="0"/>
              <a:t>, использующая одноименную цифровую валюту.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sz="4400" dirty="0" smtClean="0"/>
              <a:t> </a:t>
            </a:r>
            <a:r>
              <a:rPr lang="ru-RU" sz="3100" dirty="0" err="1" smtClean="0"/>
              <a:t>Bitcoin</a:t>
            </a:r>
            <a:r>
              <a:rPr lang="ru-RU" sz="3100" dirty="0" smtClean="0"/>
              <a:t>: 16qEuDowfMFobgrcDDUoGbgF1LZBLF7eiD </a:t>
            </a:r>
            <a:endParaRPr lang="ru-RU" dirty="0"/>
          </a:p>
        </p:txBody>
      </p:sp>
      <p:pic>
        <p:nvPicPr>
          <p:cNvPr id="5" name="Picture 36" descr="C:\Users\teacher\Desktop\bitcoin.jp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67944" y="44624"/>
            <a:ext cx="1774207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408" y="116632"/>
            <a:ext cx="8034096" cy="850106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Где можно использовать </a:t>
            </a:r>
            <a:r>
              <a:rPr lang="ro-RO" b="1" dirty="0" smtClean="0"/>
              <a:t>BITCOIN</a:t>
            </a:r>
            <a:endParaRPr lang="en-US" b="1" dirty="0"/>
          </a:p>
        </p:txBody>
      </p:sp>
      <p:sp>
        <p:nvSpPr>
          <p:cNvPr id="2050" name="AutoShape 2" descr="http://easier.pro/img/news/rif2013/e-commerce3/image125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/>
          <a:srcRect l="9223" t="19313" r="11043" b="15719"/>
          <a:stretch>
            <a:fillRect/>
          </a:stretch>
        </p:blipFill>
        <p:spPr bwMode="auto">
          <a:xfrm>
            <a:off x="1187624" y="1340768"/>
            <a:ext cx="7776864" cy="4752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91680" y="274638"/>
            <a:ext cx="7200800" cy="11430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Быстрая оплата с помощью </a:t>
            </a:r>
            <a:r>
              <a:rPr lang="en-US" dirty="0" smtClean="0"/>
              <a:t>BITCOIN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2" descr="C:\Documents and Settings\Admin\Рабочий стол\subway-accepts-bitcoi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94928" y="1700808"/>
            <a:ext cx="7941568" cy="4798031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F:\биткоин\bitcoin1.jpg"/>
          <p:cNvPicPr>
            <a:picLocks/>
          </p:cNvPicPr>
          <p:nvPr/>
        </p:nvPicPr>
        <p:blipFill>
          <a:blip r:embed="rId2" cstate="print"/>
          <a:srcRect t="16727"/>
          <a:stretch>
            <a:fillRect/>
          </a:stretch>
        </p:blipFill>
        <p:spPr bwMode="auto">
          <a:xfrm>
            <a:off x="1043608" y="4221088"/>
            <a:ext cx="8100392" cy="2636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Количество транзакций</a:t>
            </a:r>
            <a:r>
              <a:rPr lang="en-US" b="1" dirty="0" smtClean="0"/>
              <a:t> </a:t>
            </a:r>
            <a:r>
              <a:rPr lang="ru-RU" b="1" dirty="0" smtClean="0"/>
              <a:t>в день 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331640" y="1700808"/>
            <a:ext cx="7498080" cy="3312368"/>
          </a:xfrm>
        </p:spPr>
        <p:txBody>
          <a:bodyPr>
            <a:normAutofit/>
          </a:bodyPr>
          <a:lstStyle/>
          <a:p>
            <a:r>
              <a:rPr lang="en-US" sz="4000" b="1" dirty="0" err="1" smtClean="0"/>
              <a:t>Bitcoin</a:t>
            </a:r>
            <a:r>
              <a:rPr lang="en-US" sz="4000" b="1" dirty="0" smtClean="0"/>
              <a:t>: </a:t>
            </a:r>
            <a:r>
              <a:rPr lang="en-US" sz="4000" dirty="0" smtClean="0"/>
              <a:t>126,590</a:t>
            </a:r>
            <a:endParaRPr lang="ru-RU" sz="4000" dirty="0" smtClean="0"/>
          </a:p>
          <a:p>
            <a:pPr>
              <a:buNone/>
            </a:pPr>
            <a:endParaRPr lang="en-US" sz="4000" dirty="0" smtClean="0"/>
          </a:p>
          <a:p>
            <a:r>
              <a:rPr lang="en-US" dirty="0" smtClean="0"/>
              <a:t>QIWI: 21,387</a:t>
            </a:r>
          </a:p>
          <a:p>
            <a:r>
              <a:rPr lang="en-US" dirty="0" err="1" smtClean="0"/>
              <a:t>Webmoney</a:t>
            </a:r>
            <a:r>
              <a:rPr lang="en-US" dirty="0" smtClean="0"/>
              <a:t>: 18,212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3577875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лнцестояние">
  <a:themeElements>
    <a:clrScheme name="Солнцестояние">
      <a:dk1>
        <a:sysClr val="windowText" lastClr="000000"/>
      </a:dk1>
      <a:lt1>
        <a:sysClr val="window" lastClr="FFFE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Солнцестояние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Солнцестояние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258</TotalTime>
  <Words>273</Words>
  <Application>Microsoft Office PowerPoint</Application>
  <PresentationFormat>Экран (4:3)</PresentationFormat>
  <Paragraphs>72</Paragraphs>
  <Slides>19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0" baseType="lpstr">
      <vt:lpstr>Солнцестояние</vt:lpstr>
      <vt:lpstr>Исследовалельская работа</vt:lpstr>
      <vt:lpstr>Слайд 2</vt:lpstr>
      <vt:lpstr>Гипотеза:  криптовалюта может использоваться в будущем на ровне с другими «реальными» валютами. Цель : что такое криптовалюта и как работает биткоин. Объектом исследования является биткоин Задачи:     - Выяснить, что такое криптовалюта     - Выделить преимущества и недостатки                                   криптовалюты         Изучить, как можно использовать криптовалюту       Выяснить, как обеспечить безопасность                               электронного кошелька </vt:lpstr>
      <vt:lpstr>Результаты опроса</vt:lpstr>
      <vt:lpstr>WEB-кошельки:  - QIWI - WEBMONEY </vt:lpstr>
      <vt:lpstr>BitCoin (от англ. слов "Bit" - бит, "Coin" - монета) - криптовалюта, использующая одноименную цифровую валюту.  Bitcoin: 16qEuDowfMFobgrcDDUoGbgF1LZBLF7eiD </vt:lpstr>
      <vt:lpstr>Где можно использовать BITCOIN</vt:lpstr>
      <vt:lpstr>Быстрая оплата с помощью BITCOIN</vt:lpstr>
      <vt:lpstr>Количество транзакций в день </vt:lpstr>
      <vt:lpstr>Количество транзакций за всё время </vt:lpstr>
      <vt:lpstr>Цена BITCOIN</vt:lpstr>
      <vt:lpstr>Создание кошелька BITCOIN</vt:lpstr>
      <vt:lpstr>Создание кошелька BITCOIN</vt:lpstr>
      <vt:lpstr>Создание кошелька BITCOIN</vt:lpstr>
      <vt:lpstr>Как можно заработать bitcoin?</vt:lpstr>
      <vt:lpstr>Преимущества и недостатки криптовалюты BITCOIN:</vt:lpstr>
      <vt:lpstr>Преимущества и недостатки криптовалюты BITCOIN:</vt:lpstr>
      <vt:lpstr>ВАЖНО ЗНАТЬ:</vt:lpstr>
      <vt:lpstr>ВЫВОДЫ:</vt:lpstr>
    </vt:vector>
  </TitlesOfParts>
  <Company>diakov.net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Исследовалельская работа</dc:title>
  <dc:creator>Admin</dc:creator>
  <cp:lastModifiedBy>Admin</cp:lastModifiedBy>
  <cp:revision>27</cp:revision>
  <dcterms:created xsi:type="dcterms:W3CDTF">2015-04-08T19:17:20Z</dcterms:created>
  <dcterms:modified xsi:type="dcterms:W3CDTF">2015-04-16T19:06:58Z</dcterms:modified>
</cp:coreProperties>
</file>

<file path=docProps/thumbnail.jpeg>
</file>